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63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33DD"/>
    <a:srgbClr val="A240D8"/>
    <a:srgbClr val="7B3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6:41:2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1966 10000 24575,'-2'-5'0,"0"0"0,0 0 0,-1 0 0,1 1 0,-1-1 0,0 1 0,-1 0 0,1 0 0,0 0 0,-1 0 0,0 1 0,-5-4 0,-3-4 0,-11-10 0,-1 2 0,0 0 0,-29-14 0,-25-20 0,-778-603 0,445 302 0,334 277 0,3-4 0,-122-175 0,184 238 0,0-1 0,2-1 0,0 0 0,1 0 0,1-1 0,1 0 0,1 0 0,0 0 0,2-1 0,1 0 0,-2-35 0,3-21 0,3 1 0,4-1 0,3 1 0,3 0 0,3 1 0,34-101 0,-9 74 0,5 1 0,5 3 0,3 2 0,75-104 0,286-338 0,-348 458 0,372-439 0,122-156 0,-391 455 0,157-275 0,-259 373 0,-5-2 0,70-206 0,-77 154 0,47-260 0,-47-24 0,-51 369 0,-5 1 0,-3-1 0,-18-97 0,-101-318 0,-38 15 0,50 160 0,-135-342 0,181 523-1365,53 121-5461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A3C-907D-9B36-6FBB-360C2420A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E743A-E574-B321-B97D-BBE03801D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4A23B-F47C-DC92-D687-BEE58C5D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A0DF-1347-6F3A-5DAB-47846B8D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B1C2-F580-5847-17D8-9D28DA8C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506-F07D-98C5-1B45-2E9FCA81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78550-1A1E-3462-11EF-1F8858684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35D55-AB29-37E6-6421-103F8488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7321-B807-FD72-C96C-17B8029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9B78A-73A5-6233-C122-7F9EF8C6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ADE87-FC3D-AD95-97FD-F82310DD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41F1-1C8E-5A5B-BCF6-AB2FE9220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6F72-6C3A-C0FD-B5D0-0E6DEF89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DB5A-AE65-8476-C76B-EFB1D3DF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F3F56-3D06-0380-6A95-44B8B760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0E1B-5362-71F4-9676-EBFD20A1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27115-AE4D-8095-720A-005835CC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09AD-70A1-61AB-C589-09B99682E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C1EAC-8B14-008D-8472-3C317087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D21A3-C2B4-8951-1B77-B8FF6252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305A-EFD5-525E-7D23-007B5D83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46F5B-A747-95D8-3F59-F0796DD67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625C5-B705-1CF2-4875-0ADDACCE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D9D3-12AE-E18C-0B19-E35BC8C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9A02A-1956-A348-2C04-19E7E1947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20E1-F546-0865-5557-BC6C6F8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8374-2F50-A49C-E3A9-24F37E3E3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0ECD-A53C-B56D-ED27-D0CEC1631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18E40-C9F3-3B57-210B-900B406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2A366-47B1-0EBD-A83D-644094CD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04242-5EDA-DDD7-3778-8331A7E9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2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0205-6B35-B5CC-DA53-2AFAA1A9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7B90-1E9D-54A7-5BED-EC8F67B17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B49E6-5A84-8C90-0A9E-C2F42751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87839-6B2A-815F-70F7-551C490F9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66539-FDA4-1A84-7373-5817BB367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87EFA-A386-31D0-2270-F5953434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14C0E-E3B5-0E98-FC9E-8D30F019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D333F-6772-A02F-B86D-BC284A21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547A-7EFF-E1C4-4B00-A74A5195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C777-AEAD-A639-55BE-6286E604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F2E5D-BF17-6C47-7FF5-139790C1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089DE-750B-FED0-307A-DFB5FBE9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29FDB-1ABB-4312-852D-64F3147E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670DB-5E6A-AD8D-6D50-1598CCED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B2126-169F-7686-7146-E13B659F7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F249-D514-A07E-7C9B-E1CB5A71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C8E4-1515-985F-E22F-63E2E634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9AF3F-F6D2-F57F-77B0-3F50A912E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41DE0-5E0B-0042-76EC-631EBFFD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7977-78F4-FEEC-FA17-698ECF47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F1B95-CDF1-E491-2037-3725AD8A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516C-2FFA-7ACE-291E-C0B45138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2C3D9-A0AA-E413-EE1C-32E120CA0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E5EE9-1316-CFAE-205A-B4848DC9D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BD074-946D-85AC-261B-4EADB0A0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F9C2E-420A-A3C9-8612-5F01BFBB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26309-0665-5AB7-6C6D-FB82F88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7D433-954A-28A5-00AF-F0D1C959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2676D-390A-232D-5FCE-41BBEDC1C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1C90-4CB0-7E75-BBE4-AA4528DEC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2C37-6E2E-4791-9068-B59E0AD4F2E3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345C-FE9B-6611-94CD-085206ED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BAF0-2AA0-C491-D0A8-46778E0A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02350-CF33-45DD-9760-2406CE533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5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AA85A-155F-B3CE-CD60-5C206227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DC103-ECC7-2DB7-75A5-E4DF16898048}"/>
              </a:ext>
            </a:extLst>
          </p:cNvPr>
          <p:cNvSpPr txBox="1"/>
          <p:nvPr/>
        </p:nvSpPr>
        <p:spPr>
          <a:xfrm>
            <a:off x="1980931" y="2440323"/>
            <a:ext cx="8230138" cy="212365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ADMINISTRACIJA I PODR</a:t>
            </a:r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ŠKA</a:t>
            </a:r>
          </a:p>
          <a:p>
            <a:pPr algn="ctr"/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SISTEMA ZA</a:t>
            </a:r>
          </a:p>
          <a:p>
            <a:pPr algn="ctr"/>
            <a:r>
              <a:rPr lang="sr-Latn-BA" sz="4400" b="1">
                <a:ln>
                  <a:solidFill>
                    <a:schemeClr val="bg1">
                      <a:lumMod val="75000"/>
                    </a:schemeClr>
                  </a:solidFill>
                </a:ln>
                <a:latin typeface="Jost" pitchFamily="2" charset="0"/>
                <a:ea typeface="Jost" pitchFamily="2" charset="0"/>
              </a:rPr>
              <a:t>DIGITALNO PLAĆANJE</a:t>
            </a:r>
            <a:endParaRPr lang="pl-PL" sz="4400" b="1">
              <a:ln>
                <a:solidFill>
                  <a:schemeClr val="bg1">
                    <a:lumMod val="75000"/>
                  </a:schemeClr>
                </a:solidFill>
              </a:ln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E98AF-0870-AB8D-F1EA-FE3ECECE5E89}"/>
              </a:ext>
            </a:extLst>
          </p:cNvPr>
          <p:cNvSpPr txBox="1"/>
          <p:nvPr/>
        </p:nvSpPr>
        <p:spPr>
          <a:xfrm>
            <a:off x="128016" y="5961888"/>
            <a:ext cx="3124573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r-Latn-BA" sz="20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Student: Srđan Perić</a:t>
            </a:r>
          </a:p>
          <a:p>
            <a:r>
              <a:rPr lang="sr-Latn-BA" sz="20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Mentor: Dražen Marinković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A136D-8059-291C-453C-28F0A6B89E66}"/>
              </a:ext>
            </a:extLst>
          </p:cNvPr>
          <p:cNvSpPr txBox="1"/>
          <p:nvPr/>
        </p:nvSpPr>
        <p:spPr>
          <a:xfrm>
            <a:off x="4653137" y="146304"/>
            <a:ext cx="2885726" cy="6001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PANEVROPSKI UNIVERZITET APEIRON</a:t>
            </a:r>
            <a:endParaRPr lang="sr-Latn-BA" sz="1100">
              <a:solidFill>
                <a:schemeClr val="tx1">
                  <a:lumMod val="50000"/>
                  <a:lumOff val="50000"/>
                </a:schemeClr>
              </a:solidFill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FAKULTET INFORMACIONIH TEHNOLOGIJA</a:t>
            </a:r>
          </a:p>
          <a:p>
            <a:pPr algn="ctr"/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Jost" pitchFamily="2" charset="0"/>
                <a:ea typeface="Jost" pitchFamily="2" charset="0"/>
              </a:rPr>
              <a:t>BANJA LUKA</a:t>
            </a:r>
          </a:p>
        </p:txBody>
      </p:sp>
    </p:spTree>
    <p:extLst>
      <p:ext uri="{BB962C8B-B14F-4D97-AF65-F5344CB8AC3E}">
        <p14:creationId xmlns:p14="http://schemas.microsoft.com/office/powerpoint/2010/main" val="3125930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A4392-22BB-CF36-F6CC-6DAEA108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D8D7AE-3A52-F875-435D-DD94BB28744B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P2PE ENKRIPCIJA (Point-to-Point Encryption)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548558-49CD-CD27-27CB-DF9B15C2559E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115E1-6F2A-7F2F-3120-B5C2C7257EBE}"/>
              </a:ext>
            </a:extLst>
          </p:cNvPr>
          <p:cNvSpPr txBox="1"/>
          <p:nvPr/>
        </p:nvSpPr>
        <p:spPr>
          <a:xfrm>
            <a:off x="485270" y="1318568"/>
            <a:ext cx="4324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Jost" pitchFamily="2" charset="0"/>
                <a:ea typeface="Jost" pitchFamily="2" charset="0"/>
              </a:rPr>
              <a:t>P2PE enkripcija štiti podatke o plaćanju od unosa na POS uređaj do obrade, šifrujući broj kartice i CVV, čime onemogućava njihovu zloupotrebu ako budu presretnuti.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8D726-656A-1365-C79A-6F087BF3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0" y="3643881"/>
            <a:ext cx="4601521" cy="2542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PCI-Validated P2PE Overview | IXOPAY Developer Hub">
            <a:extLst>
              <a:ext uri="{FF2B5EF4-FFF2-40B4-BE49-F238E27FC236}">
                <a16:creationId xmlns:a16="http://schemas.microsoft.com/office/drawing/2014/main" id="{3EEF7E05-C7D7-F13E-063C-8C16E861D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69" y="1439924"/>
            <a:ext cx="6019361" cy="34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1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53B5-8C57-C5C7-CA14-7A25AFBF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30008-584C-CF26-6B8C-6BBFDB42DA8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P2PE ENKRIPCIJA I NJEN TOK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76A321-27B7-528E-72AA-5589096615A7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B3CBA-8E8A-0642-A096-0680764B5A73}"/>
              </a:ext>
            </a:extLst>
          </p:cNvPr>
          <p:cNvSpPr txBox="1"/>
          <p:nvPr/>
        </p:nvSpPr>
        <p:spPr>
          <a:xfrm>
            <a:off x="347471" y="1257719"/>
            <a:ext cx="4654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Jost" pitchFamily="2" charset="0"/>
                <a:ea typeface="Jost" pitchFamily="2" charset="0"/>
              </a:rPr>
              <a:t>P2PE enkripcija šifruje podatke o kartici pri unosu na POS terminalu i čuva ih šifrovane tokom prenosa do procesora plaćanja.</a:t>
            </a:r>
          </a:p>
          <a:p>
            <a:endParaRPr lang="en-US">
              <a:latin typeface="Jost" pitchFamily="2" charset="0"/>
              <a:ea typeface="Jost" pitchFamily="2" charset="0"/>
            </a:endParaRPr>
          </a:p>
          <a:p>
            <a:r>
              <a:rPr lang="en-US">
                <a:latin typeface="Jost" pitchFamily="2" charset="0"/>
                <a:ea typeface="Jost" pitchFamily="2" charset="0"/>
              </a:rPr>
              <a:t>Dešifrovanje je moguće samo na sigurnim serverima, čime se sprečava neovlašćen pristup i ispunjavaju PCI DSS standardi.</a:t>
            </a:r>
          </a:p>
        </p:txBody>
      </p:sp>
      <p:pic>
        <p:nvPicPr>
          <p:cNvPr id="3074" name="Picture 2" descr="e2ee or p2pe - Adyen">
            <a:extLst>
              <a:ext uri="{FF2B5EF4-FFF2-40B4-BE49-F238E27FC236}">
                <a16:creationId xmlns:a16="http://schemas.microsoft.com/office/drawing/2014/main" id="{7FC19FB0-BF28-F20C-68D7-F09317F2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35" y="3568956"/>
            <a:ext cx="7444111" cy="256666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2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6CD92-F64E-490A-440C-6921A2543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7B2A82-B0B0-D2E8-3C51-9443FBE7E6DC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TOKENIZACIJA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6C404-4E85-20F4-1F81-73B5EB5DEA2C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20D76-F242-8E61-738A-879FD5BD2075}"/>
              </a:ext>
            </a:extLst>
          </p:cNvPr>
          <p:cNvSpPr txBox="1"/>
          <p:nvPr/>
        </p:nvSpPr>
        <p:spPr>
          <a:xfrm>
            <a:off x="342085" y="1270802"/>
            <a:ext cx="3150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Tokenizacija zamjenjuje osjetljive kartične podatke jedinstvenim tokenom bez stvarne vrijednosti, čime se eliminiše rizik od krađe.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BD3A4-6B50-D736-2E62-3601BA553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63" y="846713"/>
            <a:ext cx="6485600" cy="2312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5ACA0-B6B7-9093-3468-03ABC2F8198A}"/>
              </a:ext>
            </a:extLst>
          </p:cNvPr>
          <p:cNvSpPr txBox="1"/>
          <p:nvPr/>
        </p:nvSpPr>
        <p:spPr>
          <a:xfrm>
            <a:off x="342085" y="3678985"/>
            <a:ext cx="990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Tokenizacija povećava sigurnost u e-trgovini i POS sistemima, jer tokeni nemaju vrednost van sistema, smanjujući rizik od krađe podataka.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U POS sistemima, omogućava sigurno pohranjivanje kartičnih podataka bez potrebe za njihovim čuvanjem na terminalima.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78FF1-527A-30FF-0F48-492F510E4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" y="4837890"/>
            <a:ext cx="7851585" cy="1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6A00E-EF40-80E1-EF9D-976B79AA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D88F51-0323-217A-7482-58AEA21CA672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PCI DSS STANDARD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D2749-7CC9-FEF0-7EEF-D9D5771AEB19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39F10-42B2-CF48-3F09-8BA0D45CE95C}"/>
              </a:ext>
            </a:extLst>
          </p:cNvPr>
          <p:cNvSpPr txBox="1"/>
          <p:nvPr/>
        </p:nvSpPr>
        <p:spPr>
          <a:xfrm>
            <a:off x="347471" y="1702878"/>
            <a:ext cx="5572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PCI DSS je globalni sigurnosni standard koji štiti podatke o platnim karticama.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Ključni zahtjevi uključuju enkripciju, kontrolu pristupa, redovno praćenje sistema i politike bezbjednosti.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Usklađenost sa PCI DSS donosi zaštitu podataka, smanjuje rizik od napada i jača reputaciju kompanije.</a:t>
            </a:r>
          </a:p>
        </p:txBody>
      </p:sp>
      <p:pic>
        <p:nvPicPr>
          <p:cNvPr id="1026" name="Picture 2" descr="PCI-DSS - Global Standards Consortium">
            <a:extLst>
              <a:ext uri="{FF2B5EF4-FFF2-40B4-BE49-F238E27FC236}">
                <a16:creationId xmlns:a16="http://schemas.microsoft.com/office/drawing/2014/main" id="{7A597749-806D-0D22-9A7C-E123AC7A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62" y="4690872"/>
            <a:ext cx="270327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3658BA-6427-A506-A307-3BD1CF88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73" y="292608"/>
            <a:ext cx="4798965" cy="396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28DB4-ADC0-2BDB-2F38-5AD4E792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37" y="4549661"/>
            <a:ext cx="5159835" cy="20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5A74-171C-3FAA-B103-DC5946CB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B5C753-01CD-8547-84DC-06320F6742C2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USKLA</a:t>
            </a:r>
            <a:r>
              <a:rPr lang="sr-Latn-BA" sz="2400" b="1">
                <a:latin typeface="Jost" pitchFamily="2" charset="0"/>
                <a:ea typeface="Jost" pitchFamily="2" charset="0"/>
              </a:rPr>
              <a:t>Đ</a:t>
            </a:r>
            <a:r>
              <a:rPr lang="en-US" sz="2400" b="1">
                <a:latin typeface="Jost" pitchFamily="2" charset="0"/>
                <a:ea typeface="Jost" pitchFamily="2" charset="0"/>
              </a:rPr>
              <a:t>ENOST SA PCI STANDARDOM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40DD11-9423-490F-F278-F3190BD559B3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5EB33-639F-13B4-9BEE-62B63B6765B7}"/>
              </a:ext>
            </a:extLst>
          </p:cNvPr>
          <p:cNvSpPr txBox="1"/>
          <p:nvPr/>
        </p:nvSpPr>
        <p:spPr>
          <a:xfrm>
            <a:off x="347471" y="1945494"/>
            <a:ext cx="5572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Usklađenost sa PCI DSS ne samo da smanjuje rizik od sajber napada, već i poboljšava povjerenje klijenata i reputaciju organizacije.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Implementacija omogućava identifikaciju ranjivosti, smanjuje rizik, i štiti podatke o karticama, dok smanjuje mogućnost pravnih sankcija i visokih troškova.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8CC1A-0572-9A4A-267D-D70F61BCC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005" y="695786"/>
            <a:ext cx="5409524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9310A-5E46-1E52-F2E8-6C876033A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1411670-BF49-6FDC-F5B6-D4C4870C906B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1945C-1556-EDC3-F996-29A7ACBD674D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F455D-2FE8-764C-FCD8-B754A79D1EDC}"/>
              </a:ext>
            </a:extLst>
          </p:cNvPr>
          <p:cNvSpPr txBox="1"/>
          <p:nvPr/>
        </p:nvSpPr>
        <p:spPr>
          <a:xfrm>
            <a:off x="504825" y="2124583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ADMINISTRACIJA</a:t>
            </a:r>
          </a:p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SISTEMA ZA</a:t>
            </a:r>
            <a:endParaRPr lang="sr-Latn-BA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DIGITALNO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  <a:p>
            <a:r>
              <a:rPr lang="en-US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</a:t>
            </a:r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ĆANJE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2E63E-DF98-E44E-3A12-C189D3FE41C4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03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48756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F448-4476-29C9-E3AB-C10A7FFE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D3EEEB-C971-96E8-279B-11914F56F516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ADMINISTRACIJA SISTEMA ZA PLAĆANJE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5545A-A8DD-C8BD-235A-D0E161C4586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EE82-2923-F0C3-BB16-B7FEA72A0C0F}"/>
              </a:ext>
            </a:extLst>
          </p:cNvPr>
          <p:cNvSpPr txBox="1"/>
          <p:nvPr/>
        </p:nvSpPr>
        <p:spPr>
          <a:xfrm>
            <a:off x="347471" y="1327535"/>
            <a:ext cx="6473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Administracija sistema za plaćanje obuhvata instalaciju, konfiguraciju, održavanje i nadzor svih komponenti sistema.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To uključuje upravljanje infrastrukturom i implementaciju sigurnosnih protokola za pouzdan rad sistema.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4FD32A-0C69-BC64-E008-68A404F91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27" y="3110310"/>
            <a:ext cx="3787773" cy="3747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EED3B9-466E-5179-4105-1FFC35A94F8F}"/>
                  </a:ext>
                </a:extLst>
              </p14:cNvPr>
              <p14:cNvContentPartPr/>
              <p14:nvPr/>
            </p14:nvContentPartPr>
            <p14:xfrm>
              <a:off x="8997000" y="-472465"/>
              <a:ext cx="1020600" cy="3600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EED3B9-466E-5179-4105-1FFC35A94F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8000" y="-481465"/>
                <a:ext cx="1038240" cy="361764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POS Support for Retail: Importance of a Dedicated Support Team">
            <a:extLst>
              <a:ext uri="{FF2B5EF4-FFF2-40B4-BE49-F238E27FC236}">
                <a16:creationId xmlns:a16="http://schemas.microsoft.com/office/drawing/2014/main" id="{C5FCDB73-136C-3961-28FA-1CAEA61B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8" y="3098372"/>
            <a:ext cx="3376267" cy="26259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4AC6B8-7D18-F8F9-F234-0D8A8BD62D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773" r="100000"/>
          <a:stretch>
            <a:fillRect/>
          </a:stretch>
        </p:blipFill>
        <p:spPr>
          <a:xfrm>
            <a:off x="3758185" y="3098372"/>
            <a:ext cx="79891" cy="2625986"/>
          </a:xfrm>
          <a:custGeom>
            <a:avLst/>
            <a:gdLst>
              <a:gd name="connsiteX0" fmla="*/ 0 w 79891"/>
              <a:gd name="connsiteY0" fmla="*/ 0 h 2625986"/>
              <a:gd name="connsiteX1" fmla="*/ 79891 w 79891"/>
              <a:gd name="connsiteY1" fmla="*/ 0 h 2625986"/>
              <a:gd name="connsiteX2" fmla="*/ 79891 w 79891"/>
              <a:gd name="connsiteY2" fmla="*/ 2625986 h 2625986"/>
              <a:gd name="connsiteX3" fmla="*/ 0 w 79891"/>
              <a:gd name="connsiteY3" fmla="*/ 2625986 h 2625986"/>
              <a:gd name="connsiteX4" fmla="*/ 0 w 79891"/>
              <a:gd name="connsiteY4" fmla="*/ 0 h 262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91" h="2625986">
                <a:moveTo>
                  <a:pt x="0" y="0"/>
                </a:moveTo>
                <a:lnTo>
                  <a:pt x="79891" y="0"/>
                </a:lnTo>
                <a:lnTo>
                  <a:pt x="79891" y="2625986"/>
                </a:lnTo>
                <a:lnTo>
                  <a:pt x="0" y="262598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CB3B7-9340-AC9E-0FCB-C4887DF3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1"/>
          <a:stretch>
            <a:fillRect/>
          </a:stretch>
        </p:blipFill>
        <p:spPr>
          <a:xfrm>
            <a:off x="3897163" y="3098372"/>
            <a:ext cx="4447976" cy="2625986"/>
          </a:xfrm>
          <a:custGeom>
            <a:avLst/>
            <a:gdLst>
              <a:gd name="connsiteX0" fmla="*/ 0 w 4447976"/>
              <a:gd name="connsiteY0" fmla="*/ 0 h 2625986"/>
              <a:gd name="connsiteX1" fmla="*/ 4447976 w 4447976"/>
              <a:gd name="connsiteY1" fmla="*/ 0 h 2625986"/>
              <a:gd name="connsiteX2" fmla="*/ 4447976 w 4447976"/>
              <a:gd name="connsiteY2" fmla="*/ 2625986 h 2625986"/>
              <a:gd name="connsiteX3" fmla="*/ 0 w 4447976"/>
              <a:gd name="connsiteY3" fmla="*/ 2625986 h 2625986"/>
              <a:gd name="connsiteX4" fmla="*/ 0 w 4447976"/>
              <a:gd name="connsiteY4" fmla="*/ 0 h 262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7976" h="2625986">
                <a:moveTo>
                  <a:pt x="0" y="0"/>
                </a:moveTo>
                <a:lnTo>
                  <a:pt x="4447976" y="0"/>
                </a:lnTo>
                <a:lnTo>
                  <a:pt x="4447976" y="2625986"/>
                </a:lnTo>
                <a:lnTo>
                  <a:pt x="0" y="2625986"/>
                </a:lnTo>
                <a:lnTo>
                  <a:pt x="0" y="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13833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B7B16-84E5-B74F-8846-E891BED04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945129-3831-5127-73DA-76DD9543956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INSTALACIJA I ODRŽAVANJE HARDVERA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C5E7A-A0F8-1E3E-D8C7-E6474EF2AB80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15CD0-50BB-8F87-D268-047C105A215B}"/>
              </a:ext>
            </a:extLst>
          </p:cNvPr>
          <p:cNvSpPr txBox="1"/>
          <p:nvPr/>
        </p:nvSpPr>
        <p:spPr>
          <a:xfrm>
            <a:off x="347471" y="1253783"/>
            <a:ext cx="55729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Instalacija hardvera počinje identifikacijom potreba sistema, odabirom odgovarajuće opreme i postavljanjem uređaja na optimalnu lokaciju. 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Održavanje uključuje redovne provjere, ažuriranje firmvera, čišćenje i rješavanje kvarova.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926CC-6456-1E5C-6567-FF2EF6B1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442" y="210312"/>
            <a:ext cx="3531390" cy="4722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48D4E-193E-8A28-2311-3064CB9E5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4" y="3005141"/>
            <a:ext cx="6118556" cy="3180882"/>
          </a:xfrm>
          <a:prstGeom prst="rect">
            <a:avLst/>
          </a:prstGeom>
        </p:spPr>
      </p:pic>
      <p:pic>
        <p:nvPicPr>
          <p:cNvPr id="4100" name="Picture 4" descr="WatchGuard Firebox M290 &amp; M390 | Enterprise-Grade Security for SMBs">
            <a:extLst>
              <a:ext uri="{FF2B5EF4-FFF2-40B4-BE49-F238E27FC236}">
                <a16:creationId xmlns:a16="http://schemas.microsoft.com/office/drawing/2014/main" id="{9DCB9308-5911-03FB-A8C9-CB665CFB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69" y="5017770"/>
            <a:ext cx="3666363" cy="146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FF1F-B247-EC66-D9F2-7B8B46758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C500BA-B378-7E42-C4CF-59C53507361E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PROCES INSTALACIJE I ODRŽAVANJA POS TERMINALA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0515A-1F83-25BE-ED82-858D01BB5ABF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BD57B-C59F-0D58-A733-BAFE662ED353}"/>
              </a:ext>
            </a:extLst>
          </p:cNvPr>
          <p:cNvSpPr txBox="1"/>
          <p:nvPr/>
        </p:nvSpPr>
        <p:spPr>
          <a:xfrm>
            <a:off x="347471" y="1270802"/>
            <a:ext cx="5111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Instalacija hardvera – Odabir i postavljanje POS terminala, povezivanje sa mrežom.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Konfiguracija softvera – Instalacija i integracija sistema za plaćanje.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Testiranje funkcionalnosti – Provjera rada terminala i komunikacije sa serverom.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Održavanje uređaja – Čišćenje, ažuriranje i zamjena potrošnih dijelova.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Praćenje performansi – Nadzor rada terminala.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Jost" pitchFamily="2" charset="0"/>
              <a:ea typeface="Jos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Jost" pitchFamily="2" charset="0"/>
                <a:ea typeface="Jost" pitchFamily="2" charset="0"/>
              </a:rPr>
              <a:t>Rješavanje problema – Brza identifikacija i popravka kvarova.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1F13A-4F53-812C-851D-DBC459CB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6" y="4871969"/>
            <a:ext cx="4646466" cy="17774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98329-F7DE-AF23-4A87-2565BA53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949" y="1040238"/>
            <a:ext cx="2831364" cy="25241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7149A-9828-BAA7-743F-DC275272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015" y="4125763"/>
            <a:ext cx="4736298" cy="25219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493F5B-B016-1099-BCBB-B82B5C505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03" y="1040238"/>
            <a:ext cx="2122860" cy="35720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5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F357-06DF-D752-B85C-7A11326E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B9651D-FE0A-921E-B731-B8A92046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82" y="2159205"/>
            <a:ext cx="4255817" cy="3223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7DF4A-A71D-AC04-66F2-EF6FA89E6153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PROCES INSTALACIJE I ODRŽAVANJA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887EE-D6C9-804C-5E5F-7F3BEAE1D309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DD306-301E-98B3-8A20-B5999757465F}"/>
              </a:ext>
            </a:extLst>
          </p:cNvPr>
          <p:cNvSpPr txBox="1"/>
          <p:nvPr/>
        </p:nvSpPr>
        <p:spPr>
          <a:xfrm>
            <a:off x="407318" y="1369422"/>
            <a:ext cx="5748529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Odabir i priprema opreme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Fizička instalacija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Konfiguracija uređaja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Testiranje funkcionalnosti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Održavanje uređaja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Ažuriranje firmvera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Jost" pitchFamily="2" charset="0"/>
                <a:ea typeface="Jost" pitchFamily="2" charset="0"/>
              </a:rPr>
              <a:t>Rješavanje problema</a:t>
            </a:r>
          </a:p>
        </p:txBody>
      </p:sp>
      <p:pic>
        <p:nvPicPr>
          <p:cNvPr id="6146" name="Picture 2" descr="M400 user manual | Adyen Docs">
            <a:extLst>
              <a:ext uri="{FF2B5EF4-FFF2-40B4-BE49-F238E27FC236}">
                <a16:creationId xmlns:a16="http://schemas.microsoft.com/office/drawing/2014/main" id="{19E8AA30-1E6C-CFDD-BE91-C1929C2D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718">
            <a:off x="9505004" y="-448613"/>
            <a:ext cx="2657928" cy="34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BD015B-25D7-ABBE-6314-38DAF167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1039">
            <a:off x="5791050" y="590078"/>
            <a:ext cx="2760808" cy="2760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A8A8A-A039-530A-69AF-3B4E521B4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9831">
            <a:off x="9268672" y="4403435"/>
            <a:ext cx="3133181" cy="2373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A85DC-F7A7-2AC4-936D-29FF0440E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886">
            <a:off x="6507645" y="4674494"/>
            <a:ext cx="2579570" cy="19538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022254-FC0D-86DC-0369-C06AD4FC0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601">
            <a:off x="8193740" y="734706"/>
            <a:ext cx="1132646" cy="22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1BE27F-661E-6E1D-4055-E98949BDD7F8}"/>
              </a:ext>
            </a:extLst>
          </p:cNvPr>
          <p:cNvSpPr/>
          <p:nvPr/>
        </p:nvSpPr>
        <p:spPr>
          <a:xfrm>
            <a:off x="485775" y="1025456"/>
            <a:ext cx="9467850" cy="56323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23144-F99C-870C-EAC0-2F8E8C10183B}"/>
              </a:ext>
            </a:extLst>
          </p:cNvPr>
          <p:cNvSpPr txBox="1"/>
          <p:nvPr/>
        </p:nvSpPr>
        <p:spPr>
          <a:xfrm>
            <a:off x="485775" y="1057275"/>
            <a:ext cx="51149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UVOD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UVOD U DIGITALNO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OSNOVE DIGITALNOG PLAĆANJA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ZNAČAJ DIGITALNOG PLAĆANJA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ZNAČAJ BEZBJEDNOSTI U SISTEMIMA ZA DIGITALNO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ZAŠTITA PODATAKA I POVJERENJE KORISNIKA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PRIMJERI UGROŽAVANJA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P2PE ENKRIPCIJA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P2PE ENKRIPCIJA I NJEN TOK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BENEFITI P2PE ENKRIPCIJE KORISNIKU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TOKENIZACIJA PODATAKA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PCI DSS STANDARD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USKLAĐENOST ZA PCI STANDARDOM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ADMINISTRACIJA SISTEMA ZA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ADMINISTRACIJA SISTEMA ZA PLAĆANJE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INSTALACIJA I ODRŽAVANJE HARDVERA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PROCES INSTALACIJE I ODRŽAVANJE POS TERMINALA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PROCES INSTALACIJE I ODRŽAVANJE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P-USB KONFIGURACIJA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STANDARD USB KONFIGURACIJA ČITAČA KARTICA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MREŽNIH UREĐAJA U OBRADI TRANSAKCIJA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AŽURIRANJE SOFTVERA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MONITORISANJE SISTEMA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PODRŠKA KORISNICIMA I RJEŠAVANJE PROBLEMA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PODRŠKA KORISNICIMA I RJEŠAVANJE PROBLEMA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LEVEL-1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LEVEL-2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LEVEL-3 TEHNIČKE PODRŠKE</a:t>
            </a:r>
          </a:p>
          <a:p>
            <a:r>
              <a:rPr lang="en-US" sz="120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	ULOGA SUPERVIZORA</a:t>
            </a:r>
          </a:p>
          <a:p>
            <a:r>
              <a:rPr lang="en-US" sz="1200" b="1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ZAKLJUČAK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BEA53-1BBE-8BC7-DE9A-388E9953EE99}"/>
              </a:ext>
            </a:extLst>
          </p:cNvPr>
          <p:cNvSpPr txBox="1"/>
          <p:nvPr/>
        </p:nvSpPr>
        <p:spPr>
          <a:xfrm>
            <a:off x="409575" y="200233"/>
            <a:ext cx="6086475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4000" b="1">
                <a:latin typeface="Jost" pitchFamily="2" charset="0"/>
                <a:ea typeface="Jost" pitchFamily="2" charset="0"/>
              </a:rPr>
              <a:t>SADRŽAJ</a:t>
            </a:r>
            <a:endParaRPr lang="en-US" sz="40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CE55E4-E72C-D3B5-6754-7BC6738D515D}"/>
              </a:ext>
            </a:extLst>
          </p:cNvPr>
          <p:cNvSpPr/>
          <p:nvPr/>
        </p:nvSpPr>
        <p:spPr>
          <a:xfrm>
            <a:off x="10039350" y="1025455"/>
            <a:ext cx="1047750" cy="563231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2AE28-D03E-000A-ECBD-8774B8053BE7}"/>
              </a:ext>
            </a:extLst>
          </p:cNvPr>
          <p:cNvSpPr/>
          <p:nvPr/>
        </p:nvSpPr>
        <p:spPr>
          <a:xfrm rot="10800000">
            <a:off x="11172824" y="1025451"/>
            <a:ext cx="533399" cy="5632311"/>
          </a:xfrm>
          <a:prstGeom prst="rect">
            <a:avLst/>
          </a:prstGeom>
          <a:gradFill>
            <a:gsLst>
              <a:gs pos="0">
                <a:schemeClr val="tx1"/>
              </a:gs>
              <a:gs pos="57000">
                <a:schemeClr val="tx1">
                  <a:lumMod val="75000"/>
                  <a:lumOff val="25000"/>
                </a:schemeClr>
              </a:gs>
              <a:gs pos="8300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7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5D4F-44AE-C19A-4DAF-EC0AFC43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4373D9-D5A2-896D-74E8-B4A5635062CD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P-USB KONFIGURACIJA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7B078-969F-C8B8-0BFA-B424607677BB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88D1A-8AEF-C481-549E-A0643739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" y="1133642"/>
            <a:ext cx="10752862" cy="4681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46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01C00-5AE5-4181-FED0-46661314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7EB318-8AD7-F044-1E42-FBD23DE1F2D1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STANDARDNA USB KONFIGURACIJA ČITAČA KARTICA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817A9-6E08-8DB3-2199-5F5E27EF8B61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1B804-E21A-71D0-DC8D-97721D71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933" y="1216045"/>
            <a:ext cx="11010133" cy="4425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89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A78CD-C91E-9E1B-4D68-BD0AD8BBC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99BB7-7537-25CA-B3D1-9760201383A8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MREŽNIH UREĐAJA U OBRADI TRANSAKCIJA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884B8B-800F-8F7E-81DA-F0667589CD5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178E6-9678-A78F-2134-2C426141DDDB}"/>
              </a:ext>
            </a:extLst>
          </p:cNvPr>
          <p:cNvSpPr txBox="1"/>
          <p:nvPr/>
        </p:nvSpPr>
        <p:spPr>
          <a:xfrm>
            <a:off x="347471" y="111222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Jost" pitchFamily="2" charset="0"/>
                <a:ea typeface="Jost" pitchFamily="2" charset="0"/>
              </a:rPr>
              <a:t>Mrežni uređaji ključni su za efikasnu i sigurnu obradu transakcija u sistemima za plaćanje.</a:t>
            </a:r>
          </a:p>
          <a:p>
            <a:pPr algn="just"/>
            <a:endParaRPr lang="en-US" sz="12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200">
                <a:latin typeface="Jost" pitchFamily="2" charset="0"/>
                <a:ea typeface="Jost" pitchFamily="2" charset="0"/>
              </a:rPr>
              <a:t>Mrežni ruteri usmjeravaju podatke između POS terminala, servera i banaka, dok switch-evi povezuju uređaje i omogućavaju stabilan prenos podataka. </a:t>
            </a:r>
          </a:p>
        </p:txBody>
      </p:sp>
      <p:pic>
        <p:nvPicPr>
          <p:cNvPr id="1026" name="Picture 2" descr="A segmented small-business network with three routers that segment... |  Download Scientific Diagram">
            <a:extLst>
              <a:ext uri="{FF2B5EF4-FFF2-40B4-BE49-F238E27FC236}">
                <a16:creationId xmlns:a16="http://schemas.microsoft.com/office/drawing/2014/main" id="{05DB924F-C1A6-2DD1-87EF-746B286C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0" y="2392870"/>
            <a:ext cx="5673090" cy="425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load Balancer and its Types? | Cloud4U">
            <a:extLst>
              <a:ext uri="{FF2B5EF4-FFF2-40B4-BE49-F238E27FC236}">
                <a16:creationId xmlns:a16="http://schemas.microsoft.com/office/drawing/2014/main" id="{E837131A-75AF-DBD1-446A-B2CCD334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13" y="2568142"/>
            <a:ext cx="4361688" cy="2134274"/>
          </a:xfrm>
          <a:prstGeom prst="rect">
            <a:avLst/>
          </a:prstGeom>
          <a:noFill/>
          <a:ln>
            <a:solidFill>
              <a:srgbClr val="9033D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6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063B-A0CA-3BD8-55F0-9842DE45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zure Firewall Premium certificates | Microsoft Learn">
            <a:extLst>
              <a:ext uri="{FF2B5EF4-FFF2-40B4-BE49-F238E27FC236}">
                <a16:creationId xmlns:a16="http://schemas.microsoft.com/office/drawing/2014/main" id="{E0FBF84F-6EED-F421-5D9A-C48A416C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2" y="3545924"/>
            <a:ext cx="5641515" cy="23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5CCF4-5664-802B-73A4-D884504D6136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AŽURIRANJE SOFTVERA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D6A763-7491-8D85-3DC3-74F7C97BA11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3E1A5-CB2A-4D88-AA30-7600F2D28A65}"/>
              </a:ext>
            </a:extLst>
          </p:cNvPr>
          <p:cNvSpPr txBox="1"/>
          <p:nvPr/>
        </p:nvSpPr>
        <p:spPr>
          <a:xfrm>
            <a:off x="347471" y="1416453"/>
            <a:ext cx="5748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Redovno ažuriranje Windows OS-a poboljšava sigurnost i performanse kroz ispravke ranjivosti, poboljšanja i nove funkcionalnosti.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SSL/TLS sertifikati šifruju podatke, osiguravajući sigurnu komunikaciju i zaštitu informacija. Obnova sertifikata i digitalni potpisi garantiraju integritet i sigurnost podataka.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7F58E-D3B0-0DEF-B9B4-F53C0BBF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13" y="441144"/>
            <a:ext cx="2964940" cy="19506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What is a TLS/SSL certificate and how does it work? | Proton">
            <a:extLst>
              <a:ext uri="{FF2B5EF4-FFF2-40B4-BE49-F238E27FC236}">
                <a16:creationId xmlns:a16="http://schemas.microsoft.com/office/drawing/2014/main" id="{FD78AF04-B94A-27D8-6173-80AF169E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37" y="2912822"/>
            <a:ext cx="4841492" cy="373486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51FCA-3FEB-9941-252B-8A939496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2DD252-2674-BDD9-F03A-8CF794FD97CF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MONITORISANJE SISTEMA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D8F231-7208-7574-8295-85083E1E2377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E77D0-2E00-8D6C-D2FA-BD7DA19F0AAD}"/>
              </a:ext>
            </a:extLst>
          </p:cNvPr>
          <p:cNvSpPr txBox="1"/>
          <p:nvPr/>
        </p:nvSpPr>
        <p:spPr>
          <a:xfrm>
            <a:off x="347471" y="1307164"/>
            <a:ext cx="4326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Monitorisanje sistema za plaćanje pomaže u brzom prepoznavanju grešaka. 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Alati poput Splunk, Nagios i Zabbix prate transakcije, status sistema i performanse, dok Prometheus i Grafana vizualizuju metrike. 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Analiza logova i automatska obavještenja omogućavaju brzu reakciju na probleme.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4014-5B36-E45A-2E09-05E92104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43" y="467359"/>
            <a:ext cx="5888736" cy="2466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87CEC-9BEE-0E19-487E-EA8778A0C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92" y="3429000"/>
            <a:ext cx="4908817" cy="3283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CC0D9D-7CFA-CC89-674C-40240566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77" y="2638629"/>
            <a:ext cx="4089049" cy="257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2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B3D3-2BEB-591D-C79A-2743693A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2D57CA-05E2-B579-BDB0-6601A98F0C37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0C715-8092-4A5A-0961-16CCE26878F9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D5F86-9502-8A91-EACB-EDD39599387C}"/>
              </a:ext>
            </a:extLst>
          </p:cNvPr>
          <p:cNvSpPr txBox="1"/>
          <p:nvPr/>
        </p:nvSpPr>
        <p:spPr>
          <a:xfrm>
            <a:off x="504825" y="1933202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PODRŠKA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KORISNICIMA I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RJEŠAVANJE</a:t>
            </a:r>
          </a:p>
          <a:p>
            <a:r>
              <a:rPr lang="sr-Latn-BA" sz="60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PROBLEMA</a:t>
            </a:r>
            <a:endParaRPr lang="en-US" sz="60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FB3C1-7AD8-5ECD-F38A-97317D8E9B1B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04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74505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4359-7189-522E-C070-9F802D2C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3243E-F700-B0DB-5867-87222A77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432" y="0"/>
            <a:ext cx="131536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18554-1DD6-45EC-BC63-DA864F653DA7}"/>
              </a:ext>
            </a:extLst>
          </p:cNvPr>
          <p:cNvSpPr txBox="1"/>
          <p:nvPr/>
        </p:nvSpPr>
        <p:spPr>
          <a:xfrm>
            <a:off x="347471" y="210312"/>
            <a:ext cx="871423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PODR</a:t>
            </a:r>
            <a:r>
              <a:rPr lang="sr-Latn-BA" sz="24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ŠKA KORISNICIMA I RJEŠAVANJE PROBLEMA</a:t>
            </a:r>
            <a:endParaRPr lang="en-US" sz="24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8C4FEE-C063-9C67-CA50-42D6005D29CC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90DA7-941C-3BAC-61C9-CDABC036FD00}"/>
              </a:ext>
            </a:extLst>
          </p:cNvPr>
          <p:cNvSpPr/>
          <p:nvPr/>
        </p:nvSpPr>
        <p:spPr>
          <a:xfrm>
            <a:off x="490346" y="1071154"/>
            <a:ext cx="5634774" cy="1507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DDB56-37CC-7DF5-C6BB-DAED080900C3}"/>
              </a:ext>
            </a:extLst>
          </p:cNvPr>
          <p:cNvSpPr txBox="1"/>
          <p:nvPr/>
        </p:nvSpPr>
        <p:spPr>
          <a:xfrm>
            <a:off x="490346" y="1133642"/>
            <a:ext cx="5572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Podrška korisnicima osigurava kontinuitet transakcija i poboljšava reputaciju.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Organizovana je u tri nivoa za brže rješavanje problema uz tehničku ekspertizu i napredne alate.</a:t>
            </a:r>
          </a:p>
        </p:txBody>
      </p:sp>
    </p:spTree>
    <p:extLst>
      <p:ext uri="{BB962C8B-B14F-4D97-AF65-F5344CB8AC3E}">
        <p14:creationId xmlns:p14="http://schemas.microsoft.com/office/powerpoint/2010/main" val="2823671188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7B5D-9D16-DD21-ED47-E4DF46886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621A1-625A-E484-D75E-B7D8A121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90" y="1270802"/>
            <a:ext cx="7165278" cy="4776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3878B-CD39-2766-4E21-16F0B8E0EF9C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LEVEL-1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38A6B-B7E0-582F-3131-05B0598F3FB2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7C002-57CC-C583-6DA4-84CAECC3BCBD}"/>
              </a:ext>
            </a:extLst>
          </p:cNvPr>
          <p:cNvSpPr txBox="1"/>
          <p:nvPr/>
        </p:nvSpPr>
        <p:spPr>
          <a:xfrm>
            <a:off x="347471" y="1270802"/>
            <a:ext cx="3886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Level-1 agenti rješavaju osnovne probleme poput podešavanja uređaja, resetovanja lozinki, refundiranja odbijenih transakcija i provjere statusa.</a:t>
            </a:r>
          </a:p>
        </p:txBody>
      </p:sp>
    </p:spTree>
    <p:extLst>
      <p:ext uri="{BB962C8B-B14F-4D97-AF65-F5344CB8AC3E}">
        <p14:creationId xmlns:p14="http://schemas.microsoft.com/office/powerpoint/2010/main" val="32864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3C505-404B-FBC7-4DB3-E37115114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3177F-AF2C-1F9D-8A5C-0827EE3BD6E5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LEVEL-2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48741-8516-3721-53A3-1FD1A95C97E3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87200-B892-1E24-B2FF-6C3606363DDA}"/>
              </a:ext>
            </a:extLst>
          </p:cNvPr>
          <p:cNvSpPr txBox="1"/>
          <p:nvPr/>
        </p:nvSpPr>
        <p:spPr>
          <a:xfrm>
            <a:off x="485270" y="2197893"/>
            <a:ext cx="36667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Level-2 agenti rješavaju složenije tehničke probleme koji ne mogu biti riješeni na L1 nivou, koristeći napredne alate i dubinsku analizu.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Oni analiziraju eskalirane slučajeve, rade s nezadovoljnim korisnicima i primjenjuju tehnička rješenja, smanjujući opterećenje na L3 tim.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883BB-D2EE-64C2-4AB8-2CBA4731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24" y="1334810"/>
            <a:ext cx="4697597" cy="47308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6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77AC-BE59-6F20-BB2E-7CB6B51F7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4F551-0A5E-5E24-40AC-7255A83E0046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LEVEL-3 TEHNIČKE PODRŠKE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B5352-4D46-BB82-E63B-860CB09AB82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5A09-6D47-5582-9529-1317C030236C}"/>
              </a:ext>
            </a:extLst>
          </p:cNvPr>
          <p:cNvSpPr txBox="1"/>
          <p:nvPr/>
        </p:nvSpPr>
        <p:spPr>
          <a:xfrm>
            <a:off x="347471" y="1574209"/>
            <a:ext cx="4910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Jost" pitchFamily="2" charset="0"/>
                <a:ea typeface="Jost" pitchFamily="2" charset="0"/>
              </a:rPr>
              <a:t>Level-3 agenti rješavaju najsloženije probleme koji zahtijevaju specijalizovano znanje, kao što su upravljanje JIRA tiketima, rješavanje eskaliranih problema i testiranje rješenja prije implementacije, često u saradnji s razvojnim timovima.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96F87-D479-F83D-2281-AD58B83E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07" y="1311475"/>
            <a:ext cx="6056923" cy="34383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239D66-7A4E-B475-0FF7-AD852279E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" y="3030654"/>
            <a:ext cx="6373306" cy="3260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7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129E-75D3-4A66-8711-A1EC60C24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A3D0D3-5111-FBC1-215F-1950CEDEE5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6D098-7F18-05F4-6917-2F92701038EF}"/>
              </a:ext>
            </a:extLst>
          </p:cNvPr>
          <p:cNvSpPr txBox="1"/>
          <p:nvPr/>
        </p:nvSpPr>
        <p:spPr>
          <a:xfrm>
            <a:off x="447675" y="257175"/>
            <a:ext cx="608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0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UVOD</a:t>
            </a:r>
            <a:endParaRPr lang="en-US" sz="40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D5617-D599-D6CE-D3E7-0DA38B6A15F8}"/>
              </a:ext>
            </a:extLst>
          </p:cNvPr>
          <p:cNvSpPr txBox="1"/>
          <p:nvPr/>
        </p:nvSpPr>
        <p:spPr>
          <a:xfrm>
            <a:off x="447675" y="1543050"/>
            <a:ext cx="9496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Sistemi za digitalno plaćanje omogućavaju brz i siguran prenos finansijskih sredstava koristeći moderne tehnologije. Fokus ovog rada je na administracij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 i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ednosti ovih sistema, sa cilj unapređenja pouzdanosti i zaštite podataka korisnika.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 je ključna za očuvanje pov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erenja i spr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ečavanje zloupotreba, dok efikasna administracija osigurava kontinuiran rad sistema.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BE083-859F-A5EE-06AC-F847784CBF15}"/>
              </a:ext>
            </a:extLst>
          </p:cNvPr>
          <p:cNvSpPr/>
          <p:nvPr/>
        </p:nvSpPr>
        <p:spPr>
          <a:xfrm>
            <a:off x="447675" y="965061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42C76-CE71-7686-9294-76E5FB0F5219}"/>
              </a:ext>
            </a:extLst>
          </p:cNvPr>
          <p:cNvSpPr/>
          <p:nvPr/>
        </p:nvSpPr>
        <p:spPr>
          <a:xfrm>
            <a:off x="9029195" y="6282202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8B517F-A7E0-472B-9B75-8ADF8B464974}"/>
              </a:ext>
            </a:extLst>
          </p:cNvPr>
          <p:cNvSpPr/>
          <p:nvPr/>
        </p:nvSpPr>
        <p:spPr>
          <a:xfrm rot="5400000">
            <a:off x="10975007" y="5265523"/>
            <a:ext cx="1401475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FD53A-85F6-C055-646E-959B88A399F9}"/>
              </a:ext>
            </a:extLst>
          </p:cNvPr>
          <p:cNvSpPr/>
          <p:nvPr/>
        </p:nvSpPr>
        <p:spPr>
          <a:xfrm>
            <a:off x="7706085" y="6282202"/>
            <a:ext cx="105294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132D2-9803-AF82-0747-B9756D9D5D12}"/>
              </a:ext>
            </a:extLst>
          </p:cNvPr>
          <p:cNvSpPr/>
          <p:nvPr/>
        </p:nvSpPr>
        <p:spPr>
          <a:xfrm>
            <a:off x="6896460" y="6282202"/>
            <a:ext cx="540328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905E1-98D0-1B21-F476-380B9304590D}"/>
              </a:ext>
            </a:extLst>
          </p:cNvPr>
          <p:cNvSpPr/>
          <p:nvPr/>
        </p:nvSpPr>
        <p:spPr>
          <a:xfrm rot="5400000">
            <a:off x="11378564" y="4010502"/>
            <a:ext cx="594361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1593-89E8-F557-090D-20A5FDF6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85C34-0AD6-A35F-A2FF-67886067F54E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ULOGA SUPERVIZORA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C0E21-1AA8-A0C3-7FDB-845C6F749DE4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B4F21-1132-68D6-E974-CB45A1303FBC}"/>
              </a:ext>
            </a:extLst>
          </p:cNvPr>
          <p:cNvSpPr txBox="1"/>
          <p:nvPr/>
        </p:nvSpPr>
        <p:spPr>
          <a:xfrm>
            <a:off x="347471" y="1371386"/>
            <a:ext cx="383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Jost" pitchFamily="2" charset="0"/>
                <a:ea typeface="Jost" pitchFamily="2" charset="0"/>
              </a:rPr>
              <a:t>Supervizori upravljaju timovima podrške, koordiniraju rad, rješavaju eskalacije, pružaju obuku i prate KPI-eve kao što su brzina rješavanja i zadovoljstvo korisnika.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EF3EE-0F3B-D7BB-5F89-0D6E9FA1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72" y="0"/>
            <a:ext cx="4910328" cy="685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F21BA-B51E-2946-7F12-B91BFB68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854" y="1755988"/>
            <a:ext cx="3305636" cy="3343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25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95DF11-3D29-C6CC-D2B3-0E64CE1CE2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765FD-11A6-DD23-9586-AA394313CC60}"/>
              </a:ext>
            </a:extLst>
          </p:cNvPr>
          <p:cNvSpPr txBox="1"/>
          <p:nvPr/>
        </p:nvSpPr>
        <p:spPr>
          <a:xfrm>
            <a:off x="447675" y="257175"/>
            <a:ext cx="6086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000" b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ZAKLJUČAK</a:t>
            </a:r>
            <a:endParaRPr lang="en-US" sz="4000" b="1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8253-14E4-5D0E-0818-1041C0085A27}"/>
              </a:ext>
            </a:extLst>
          </p:cNvPr>
          <p:cNvSpPr txBox="1"/>
          <p:nvPr/>
        </p:nvSpPr>
        <p:spPr>
          <a:xfrm>
            <a:off x="447675" y="1543050"/>
            <a:ext cx="9496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Ključni elementi usp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ij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ešnog sistema za digitalno plaćanje su snažna 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ednost i efikasna administracija. Kroz tehnologije poput P2PE enkripcije i tokenizacije, kao i usklađenost sa PCI DSS standardom, obezb</a:t>
            </a:r>
            <a:r>
              <a:rPr lang="sr-Latn-BA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j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eđuje se zaštita podataka. Efikasno održavanje, ažuriranje i podrška garantuju stabilan rad sistema, čime se postiže balans između funkcionalnosti i sigurnosti.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6DD7-A579-8CDF-9E33-F1D83D9253F1}"/>
              </a:ext>
            </a:extLst>
          </p:cNvPr>
          <p:cNvSpPr/>
          <p:nvPr/>
        </p:nvSpPr>
        <p:spPr>
          <a:xfrm>
            <a:off x="447675" y="965061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816EC-FC39-F8AF-A5D5-D256B54D934A}"/>
              </a:ext>
            </a:extLst>
          </p:cNvPr>
          <p:cNvSpPr/>
          <p:nvPr/>
        </p:nvSpPr>
        <p:spPr>
          <a:xfrm>
            <a:off x="9029195" y="6282202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1BF64-E7FB-9C02-CCD7-27FA8E20C676}"/>
              </a:ext>
            </a:extLst>
          </p:cNvPr>
          <p:cNvSpPr/>
          <p:nvPr/>
        </p:nvSpPr>
        <p:spPr>
          <a:xfrm rot="5400000">
            <a:off x="10975007" y="5265523"/>
            <a:ext cx="1401475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24841D-DD6E-7CED-E389-8750BCDEC0F7}"/>
              </a:ext>
            </a:extLst>
          </p:cNvPr>
          <p:cNvSpPr/>
          <p:nvPr/>
        </p:nvSpPr>
        <p:spPr>
          <a:xfrm>
            <a:off x="7706085" y="6282202"/>
            <a:ext cx="105294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172D0-EB1C-1294-FD48-9A55247A6BF3}"/>
              </a:ext>
            </a:extLst>
          </p:cNvPr>
          <p:cNvSpPr/>
          <p:nvPr/>
        </p:nvSpPr>
        <p:spPr>
          <a:xfrm>
            <a:off x="6896460" y="6282202"/>
            <a:ext cx="540328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A5EBD-33EC-909A-D388-8D7093E01D1B}"/>
              </a:ext>
            </a:extLst>
          </p:cNvPr>
          <p:cNvSpPr/>
          <p:nvPr/>
        </p:nvSpPr>
        <p:spPr>
          <a:xfrm rot="5400000">
            <a:off x="11378564" y="4010502"/>
            <a:ext cx="594361" cy="124691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2608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CE8C5-70BB-ABDC-17F3-DC19556B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447DB-77A1-31A3-804B-554C3FC831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814ED-4765-195F-8E9B-8DCBCAD8FBE5}"/>
              </a:ext>
            </a:extLst>
          </p:cNvPr>
          <p:cNvSpPr txBox="1"/>
          <p:nvPr/>
        </p:nvSpPr>
        <p:spPr>
          <a:xfrm>
            <a:off x="504824" y="2913013"/>
            <a:ext cx="11049000" cy="25545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HVALA VAM NA</a:t>
            </a:r>
          </a:p>
          <a:p>
            <a:pPr algn="ctr"/>
            <a:r>
              <a:rPr lang="en-US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VA</a:t>
            </a:r>
            <a:r>
              <a:rPr lang="sr-Latn-BA" sz="8000" b="1">
                <a:solidFill>
                  <a:schemeClr val="bg1">
                    <a:lumMod val="85000"/>
                  </a:schemeClr>
                </a:solidFill>
                <a:latin typeface="Jost" pitchFamily="2" charset="0"/>
                <a:ea typeface="Jost" pitchFamily="2" charset="0"/>
              </a:rPr>
              <a:t>ŠOJ PAŽNJI!</a:t>
            </a:r>
            <a:endParaRPr lang="en-US" sz="8000" b="1">
              <a:solidFill>
                <a:schemeClr val="bg1">
                  <a:lumMod val="8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3F387-A22C-72A7-F652-9CECA8E5ACE8}"/>
              </a:ext>
            </a:extLst>
          </p:cNvPr>
          <p:cNvSpPr txBox="1"/>
          <p:nvPr/>
        </p:nvSpPr>
        <p:spPr>
          <a:xfrm>
            <a:off x="238125" y="6106776"/>
            <a:ext cx="280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Srđan Perić</a:t>
            </a:r>
            <a:endParaRPr lang="en-US" sz="2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F064D-882E-48F6-4758-C3FE5BB3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52" y="410617"/>
            <a:ext cx="3979545" cy="2273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38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AD44A-15F4-8DAD-CF38-28791FA0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FBA4D5D-BCC8-A0DE-2540-961A0F5993AF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CD322-8909-0CB8-8697-A2D5C91B7904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49F23-3C58-0813-089F-D476D9953550}"/>
              </a:ext>
            </a:extLst>
          </p:cNvPr>
          <p:cNvSpPr txBox="1"/>
          <p:nvPr/>
        </p:nvSpPr>
        <p:spPr>
          <a:xfrm>
            <a:off x="504825" y="1859339"/>
            <a:ext cx="77819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UVOD U</a:t>
            </a:r>
          </a:p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DIGITALNO</a:t>
            </a:r>
          </a:p>
          <a:p>
            <a:r>
              <a:rPr lang="sr-Latn-BA" sz="66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PLAĆANJE</a:t>
            </a:r>
            <a:endParaRPr lang="en-US" sz="66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2E06E-961A-7AB5-E877-26035CD0A2BF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01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6299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1BFE4-7EA6-5F4C-C259-405091E8051E}"/>
              </a:ext>
            </a:extLst>
          </p:cNvPr>
          <p:cNvSpPr txBox="1"/>
          <p:nvPr/>
        </p:nvSpPr>
        <p:spPr>
          <a:xfrm>
            <a:off x="347472" y="210312"/>
            <a:ext cx="559081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OSNOVE DIGITALNOG PLAĆANJA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BF751-A64D-062F-822F-3071140C49B8}"/>
              </a:ext>
            </a:extLst>
          </p:cNvPr>
          <p:cNvSpPr txBox="1"/>
          <p:nvPr/>
        </p:nvSpPr>
        <p:spPr>
          <a:xfrm>
            <a:off x="347472" y="1413063"/>
            <a:ext cx="5748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Jost" pitchFamily="2" charset="0"/>
                <a:ea typeface="Jost" pitchFamily="2" charset="0"/>
              </a:rPr>
              <a:t>Sistemi za </a:t>
            </a:r>
            <a:r>
              <a:rPr lang="en-US" sz="20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digitalno plaćanje </a:t>
            </a:r>
            <a:r>
              <a:rPr lang="en-US" sz="2000">
                <a:latin typeface="Jost" pitchFamily="2" charset="0"/>
                <a:ea typeface="Jost" pitchFamily="2" charset="0"/>
              </a:rPr>
              <a:t>omogućavaju brz i siguran prenos novca bez fizičke gotovine. </a:t>
            </a:r>
          </a:p>
          <a:p>
            <a:pPr algn="just"/>
            <a:endParaRPr lang="en-US" sz="20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2000">
                <a:latin typeface="Jost" pitchFamily="2" charset="0"/>
                <a:ea typeface="Jost" pitchFamily="2" charset="0"/>
              </a:rPr>
              <a:t>Obuhvataju POS terminale, online portale i mobilne novčanike, uz enkripciju za zaštitu podataka.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3ECF4-DF1A-143D-ED0C-E9537304B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98" y="-95250"/>
            <a:ext cx="5523702" cy="736493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A4021F-CFCF-D1FE-7928-F8B86798554E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402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6BE2-EA82-87FE-6E22-A0A587B02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627D7A-BF01-E465-1423-D6A3B7933566}"/>
              </a:ext>
            </a:extLst>
          </p:cNvPr>
          <p:cNvSpPr txBox="1"/>
          <p:nvPr/>
        </p:nvSpPr>
        <p:spPr>
          <a:xfrm>
            <a:off x="347472" y="210312"/>
            <a:ext cx="5590812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>
                <a:latin typeface="Jost" pitchFamily="2" charset="0"/>
                <a:ea typeface="Jost" pitchFamily="2" charset="0"/>
              </a:rPr>
              <a:t>ZNA</a:t>
            </a:r>
            <a:r>
              <a:rPr lang="sr-Latn-BA" sz="2400" b="1">
                <a:latin typeface="Jost" pitchFamily="2" charset="0"/>
                <a:ea typeface="Jost" pitchFamily="2" charset="0"/>
              </a:rPr>
              <a:t>ČAJ DIGITALNOG PLAĆANJA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F3833-23F9-D8FC-5C87-68CAB68CF285}"/>
              </a:ext>
            </a:extLst>
          </p:cNvPr>
          <p:cNvSpPr txBox="1"/>
          <p:nvPr/>
        </p:nvSpPr>
        <p:spPr>
          <a:xfrm>
            <a:off x="347472" y="1760446"/>
            <a:ext cx="10520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Digitalna plaćanja </a:t>
            </a:r>
            <a:r>
              <a:rPr lang="en-US" sz="1400">
                <a:latin typeface="Jost" pitchFamily="2" charset="0"/>
                <a:ea typeface="Jost" pitchFamily="2" charset="0"/>
              </a:rPr>
              <a:t>omogućavaju brže, sigurnije i jednostavnije transakcije, postajući ključni alat u savremenom poslovanju.</a:t>
            </a:r>
          </a:p>
          <a:p>
            <a:pPr algn="just"/>
            <a:endParaRPr lang="en-US" sz="14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400">
                <a:latin typeface="Jost" pitchFamily="2" charset="0"/>
                <a:ea typeface="Jost" pitchFamily="2" charset="0"/>
              </a:rPr>
              <a:t>Rastući trend e-trgovine i beskontaktnih plaćanja povećava efikasnost, smanjuje greške i olakšava finansijsko praćenje trgovcima. Napredak tehnologije dodatno unapređuje dostupnost i sigurnost.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E76B0-9235-12A7-1E30-9ABB08B6969A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75C80-CC9E-96E8-10D3-E3972072C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675" y="4318433"/>
            <a:ext cx="12363450" cy="30538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2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03511DE-A463-9F72-DF17-7730F0DC2233}"/>
              </a:ext>
            </a:extLst>
          </p:cNvPr>
          <p:cNvSpPr/>
          <p:nvPr/>
        </p:nvSpPr>
        <p:spPr>
          <a:xfrm rot="5400000">
            <a:off x="6310313" y="1281115"/>
            <a:ext cx="7677149" cy="4086224"/>
          </a:xfrm>
          <a:prstGeom prst="triangle">
            <a:avLst/>
          </a:prstGeom>
          <a:solidFill>
            <a:srgbClr val="7B35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1C866-D823-FE6C-F41A-08E3ACCF0E75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6AC96-E150-74AA-379E-E4CB1D2520EC}"/>
              </a:ext>
            </a:extLst>
          </p:cNvPr>
          <p:cNvSpPr txBox="1"/>
          <p:nvPr/>
        </p:nvSpPr>
        <p:spPr>
          <a:xfrm>
            <a:off x="504825" y="2124583"/>
            <a:ext cx="77819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ZNAČAJ BEZBJEDNOSTI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U SISTEMIMA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ZA DIGITALNO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PLAĆANJE I NJEGOVA</a:t>
            </a:r>
          </a:p>
          <a:p>
            <a:r>
              <a:rPr lang="sr-Latn-BA" sz="4800" b="1">
                <a:solidFill>
                  <a:schemeClr val="bg1">
                    <a:lumMod val="95000"/>
                  </a:schemeClr>
                </a:solidFill>
                <a:latin typeface="Jost" pitchFamily="2" charset="0"/>
                <a:ea typeface="Jost" pitchFamily="2" charset="0"/>
              </a:rPr>
              <a:t>ZAŠTITA</a:t>
            </a:r>
            <a:endParaRPr lang="en-US" sz="4800" b="1">
              <a:solidFill>
                <a:schemeClr val="bg1">
                  <a:lumMod val="95000"/>
                </a:schemeClr>
              </a:solidFill>
              <a:latin typeface="Jost" pitchFamily="2" charset="0"/>
              <a:ea typeface="Jos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7DE8F-F6A0-122F-1DA3-0910A7885303}"/>
              </a:ext>
            </a:extLst>
          </p:cNvPr>
          <p:cNvSpPr txBox="1"/>
          <p:nvPr/>
        </p:nvSpPr>
        <p:spPr>
          <a:xfrm>
            <a:off x="504825" y="486652"/>
            <a:ext cx="280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800" b="1">
                <a:ln>
                  <a:solidFill>
                    <a:srgbClr val="7030A0"/>
                  </a:solidFill>
                </a:ln>
                <a:solidFill>
                  <a:srgbClr val="9033DD"/>
                </a:solidFill>
                <a:latin typeface="Jost" pitchFamily="2" charset="0"/>
                <a:ea typeface="Jost" pitchFamily="2" charset="0"/>
              </a:rPr>
              <a:t>02</a:t>
            </a:r>
            <a:endParaRPr lang="en-US" sz="8800" b="1">
              <a:ln>
                <a:solidFill>
                  <a:srgbClr val="7030A0"/>
                </a:solidFill>
              </a:ln>
              <a:solidFill>
                <a:srgbClr val="9033DD"/>
              </a:solidFill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88547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53AF-9291-0B13-294B-0D4B8F84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CB75C5-BB0D-9107-C084-573FDE8C147F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ZAŠTITA PODATAKA I POVJERENJE KORISNIKA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1DB52-FC3E-CB48-57E9-ABF11B52CC1A}"/>
              </a:ext>
            </a:extLst>
          </p:cNvPr>
          <p:cNvSpPr txBox="1"/>
          <p:nvPr/>
        </p:nvSpPr>
        <p:spPr>
          <a:xfrm>
            <a:off x="347471" y="1904979"/>
            <a:ext cx="4800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Bezbjednost digitalnih plaćanja ključna je zbog zaštite finansijskih podataka i sprečavanja prevara.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Tehnologije poput enkripcije, tokenizacije i PCI DSS standarda osiguravaju sigurnost transakcija, dok 2FA dodatno otežava neovlašteni pristup.</a:t>
            </a:r>
          </a:p>
          <a:p>
            <a:pPr algn="just"/>
            <a:endParaRPr lang="en-US" sz="1600">
              <a:latin typeface="Jost" pitchFamily="2" charset="0"/>
              <a:ea typeface="Jost" pitchFamily="2" charset="0"/>
            </a:endParaRPr>
          </a:p>
          <a:p>
            <a:pPr algn="just"/>
            <a:r>
              <a:rPr lang="en-US" sz="1600">
                <a:latin typeface="Jost" pitchFamily="2" charset="0"/>
                <a:ea typeface="Jost" pitchFamily="2" charset="0"/>
              </a:rPr>
              <a:t>Povjerenje korisnika zavisi od visokog nivoa zaštite i sigurnosnih standarda.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41D4CB-E721-3ACB-82A7-B87B1D1CB571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FA6E3-2656-6D20-A19B-C37A900C9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08" y="4632761"/>
            <a:ext cx="5471921" cy="1609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4FDE4-106C-9FB6-0F11-B0FA0B5E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721">
            <a:off x="6611650" y="1743976"/>
            <a:ext cx="1692170" cy="2379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6F5223-7E31-B843-9F0A-F4E98D34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1089">
            <a:off x="8772025" y="555623"/>
            <a:ext cx="1732172" cy="1732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9C85F9-8F6B-07D0-3976-B7F288B61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8292">
            <a:off x="8783740" y="2591305"/>
            <a:ext cx="236325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105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7F75-9C52-B093-2F31-68D21179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48A0CF-D689-3888-54EE-2A85F6280897}"/>
              </a:ext>
            </a:extLst>
          </p:cNvPr>
          <p:cNvSpPr txBox="1"/>
          <p:nvPr/>
        </p:nvSpPr>
        <p:spPr>
          <a:xfrm>
            <a:off x="347471" y="210312"/>
            <a:ext cx="796785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2400" b="1">
                <a:latin typeface="Jost" pitchFamily="2" charset="0"/>
                <a:ea typeface="Jost" pitchFamily="2" charset="0"/>
              </a:rPr>
              <a:t>PRIMJERI UGROŽAVANJA PODATAKA</a:t>
            </a:r>
            <a:endParaRPr lang="en-US" sz="2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22E31B-704D-9B80-982C-899E153EAC86}"/>
              </a:ext>
            </a:extLst>
          </p:cNvPr>
          <p:cNvSpPr/>
          <p:nvPr/>
        </p:nvSpPr>
        <p:spPr>
          <a:xfrm>
            <a:off x="485270" y="671977"/>
            <a:ext cx="2731079" cy="137160"/>
          </a:xfrm>
          <a:prstGeom prst="rect">
            <a:avLst/>
          </a:prstGeom>
          <a:solidFill>
            <a:srgbClr val="7B35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E6723B-0822-C195-B0CF-95912E31EE95}"/>
              </a:ext>
            </a:extLst>
          </p:cNvPr>
          <p:cNvSpPr txBox="1"/>
          <p:nvPr/>
        </p:nvSpPr>
        <p:spPr>
          <a:xfrm>
            <a:off x="291623" y="1731202"/>
            <a:ext cx="31151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Jost" pitchFamily="2" charset="0"/>
                <a:ea typeface="Jost" pitchFamily="2" charset="0"/>
              </a:rPr>
              <a:t>Sajber napadi (Hakerski napadi)</a:t>
            </a:r>
            <a:endParaRPr lang="sr-Latn-BA" sz="3200" b="1">
              <a:latin typeface="Jost" pitchFamily="2" charset="0"/>
              <a:ea typeface="Jost" pitchFamily="2" charset="0"/>
            </a:endParaRPr>
          </a:p>
          <a:p>
            <a:pPr algn="ctr"/>
            <a:endParaRPr lang="en-US" sz="1400" b="1"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CF62C-9D83-217A-F8D6-4A303CEB4507}"/>
              </a:ext>
            </a:extLst>
          </p:cNvPr>
          <p:cNvSpPr txBox="1"/>
          <p:nvPr/>
        </p:nvSpPr>
        <p:spPr>
          <a:xfrm>
            <a:off x="4276533" y="1962034"/>
            <a:ext cx="311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b="1">
                <a:latin typeface="Jost" pitchFamily="2" charset="0"/>
                <a:ea typeface="Jost" pitchFamily="2" charset="0"/>
              </a:rPr>
              <a:t>Prevara sa karticama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FA0A3-0149-3723-E51E-A6699399233C}"/>
              </a:ext>
            </a:extLst>
          </p:cNvPr>
          <p:cNvSpPr txBox="1"/>
          <p:nvPr/>
        </p:nvSpPr>
        <p:spPr>
          <a:xfrm>
            <a:off x="8205595" y="2085145"/>
            <a:ext cx="3115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200" b="1">
                <a:latin typeface="Jost" pitchFamily="2" charset="0"/>
                <a:ea typeface="Jost" pitchFamily="2" charset="0"/>
              </a:rPr>
              <a:t>Napadi na POS Terminale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7EFC8-E9F1-0AE5-920E-7FDC5741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19" y="3581002"/>
            <a:ext cx="2519133" cy="27054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lank Credit Cards">
            <a:extLst>
              <a:ext uri="{FF2B5EF4-FFF2-40B4-BE49-F238E27FC236}">
                <a16:creationId xmlns:a16="http://schemas.microsoft.com/office/drawing/2014/main" id="{4C55F637-E69F-2DBF-FC4A-47C37D9A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86" y="3638152"/>
            <a:ext cx="2591198" cy="25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,086 Black Hat Hackers Stock Vectors and Vector Art | Shutterstock">
            <a:extLst>
              <a:ext uri="{FF2B5EF4-FFF2-40B4-BE49-F238E27FC236}">
                <a16:creationId xmlns:a16="http://schemas.microsoft.com/office/drawing/2014/main" id="{27D5CDC5-CCDF-CE8D-399B-8726C6CF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4" y="3638152"/>
            <a:ext cx="2591198" cy="25911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8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1170</Words>
  <Application>Microsoft Office PowerPoint</Application>
  <PresentationFormat>Widescreen</PresentationFormat>
  <Paragraphs>165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Jost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Pavlovic</dc:creator>
  <cp:lastModifiedBy>Ivan Pavlovic</cp:lastModifiedBy>
  <cp:revision>31</cp:revision>
  <dcterms:created xsi:type="dcterms:W3CDTF">2024-11-29T14:32:30Z</dcterms:created>
  <dcterms:modified xsi:type="dcterms:W3CDTF">2025-03-18T13:24:26Z</dcterms:modified>
</cp:coreProperties>
</file>